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7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</p:sldMasterIdLst>
  <p:notesMasterIdLst>
    <p:notesMasterId r:id="rId41"/>
  </p:notesMasterIdLst>
  <p:handoutMasterIdLst>
    <p:handoutMasterId r:id="rId42"/>
  </p:handoutMasterIdLst>
  <p:sldIdLst>
    <p:sldId id="333" r:id="rId12"/>
    <p:sldId id="3447" r:id="rId13"/>
    <p:sldId id="284" r:id="rId14"/>
    <p:sldId id="1940" r:id="rId15"/>
    <p:sldId id="3423" r:id="rId16"/>
    <p:sldId id="3409" r:id="rId17"/>
    <p:sldId id="3402" r:id="rId18"/>
    <p:sldId id="3465" r:id="rId19"/>
    <p:sldId id="3466" r:id="rId20"/>
    <p:sldId id="3468" r:id="rId21"/>
    <p:sldId id="3469" r:id="rId22"/>
    <p:sldId id="3474" r:id="rId23"/>
    <p:sldId id="3473" r:id="rId24"/>
    <p:sldId id="3470" r:id="rId25"/>
    <p:sldId id="3471" r:id="rId26"/>
    <p:sldId id="3472" r:id="rId27"/>
    <p:sldId id="3424" r:id="rId28"/>
    <p:sldId id="278" r:id="rId29"/>
    <p:sldId id="3449" r:id="rId30"/>
    <p:sldId id="3457" r:id="rId31"/>
    <p:sldId id="3459" r:id="rId32"/>
    <p:sldId id="3461" r:id="rId33"/>
    <p:sldId id="3464" r:id="rId34"/>
    <p:sldId id="3462" r:id="rId35"/>
    <p:sldId id="3463" r:id="rId36"/>
    <p:sldId id="1899" r:id="rId37"/>
    <p:sldId id="288" r:id="rId38"/>
    <p:sldId id="3448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1940"/>
            <p14:sldId id="3423"/>
            <p14:sldId id="3409"/>
            <p14:sldId id="3402"/>
            <p14:sldId id="3465"/>
            <p14:sldId id="3466"/>
            <p14:sldId id="3468"/>
            <p14:sldId id="3469"/>
            <p14:sldId id="3474"/>
            <p14:sldId id="3473"/>
            <p14:sldId id="3470"/>
            <p14:sldId id="3471"/>
            <p14:sldId id="3472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00" autoAdjust="0"/>
  </p:normalViewPr>
  <p:slideViewPr>
    <p:cSldViewPr snapToGrid="0">
      <p:cViewPr>
        <p:scale>
          <a:sx n="78" d="100"/>
          <a:sy n="78" d="100"/>
        </p:scale>
        <p:origin x="786" y="441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9/12/2019 9:49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9/12/2019 9:48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9/12/2019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371BBC-EEFD-5D4F-90AC-087E76608A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28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9/12/2019 9:48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88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48.xml"/><Relationship Id="rId3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28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31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Relationship Id="rId27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1" r:id="rId14"/>
    <p:sldLayoutId id="2147484852" r:id="rId15"/>
    <p:sldLayoutId id="2147484853" r:id="rId16"/>
    <p:sldLayoutId id="2147484854" r:id="rId17"/>
    <p:sldLayoutId id="21474848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9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4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D1B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38600" y="1028243"/>
            <a:ext cx="8039579" cy="536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6D20-0605-F64C-8422-4E8EDF6C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/>
              <a:t>Understanding the Edge: Heavy Edge vs Light Edge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944AEA6-26A1-484C-B12A-14949ED20D0E}"/>
              </a:ext>
            </a:extLst>
          </p:cNvPr>
          <p:cNvGraphicFramePr>
            <a:graphicFrameLocks/>
          </p:cNvGraphicFramePr>
          <p:nvPr/>
        </p:nvGraphicFramePr>
        <p:xfrm>
          <a:off x="193422" y="2251871"/>
          <a:ext cx="11805154" cy="2988726"/>
        </p:xfrm>
        <a:graphic>
          <a:graphicData uri="http://schemas.openxmlformats.org/drawingml/2006/table">
            <a:tbl>
              <a:tblPr firstRow="1" firstCol="1" bandRow="1" bandCol="1">
                <a:tableStyleId>{7DF18680-E054-41AD-8BC1-D1AEF772440D}</a:tableStyleId>
              </a:tblPr>
              <a:tblGrid>
                <a:gridCol w="933219">
                  <a:extLst>
                    <a:ext uri="{9D8B030D-6E8A-4147-A177-3AD203B41FA5}">
                      <a16:colId xmlns:a16="http://schemas.microsoft.com/office/drawing/2014/main" val="696718922"/>
                    </a:ext>
                  </a:extLst>
                </a:gridCol>
                <a:gridCol w="1514445">
                  <a:extLst>
                    <a:ext uri="{9D8B030D-6E8A-4147-A177-3AD203B41FA5}">
                      <a16:colId xmlns:a16="http://schemas.microsoft.com/office/drawing/2014/main" val="3289575886"/>
                    </a:ext>
                  </a:extLst>
                </a:gridCol>
                <a:gridCol w="1221361">
                  <a:extLst>
                    <a:ext uri="{9D8B030D-6E8A-4147-A177-3AD203B41FA5}">
                      <a16:colId xmlns:a16="http://schemas.microsoft.com/office/drawing/2014/main" val="581814734"/>
                    </a:ext>
                  </a:extLst>
                </a:gridCol>
                <a:gridCol w="1454593">
                  <a:extLst>
                    <a:ext uri="{9D8B030D-6E8A-4147-A177-3AD203B41FA5}">
                      <a16:colId xmlns:a16="http://schemas.microsoft.com/office/drawing/2014/main" val="3361109492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3209613953"/>
                    </a:ext>
                  </a:extLst>
                </a:gridCol>
                <a:gridCol w="1211179">
                  <a:extLst>
                    <a:ext uri="{9D8B030D-6E8A-4147-A177-3AD203B41FA5}">
                      <a16:colId xmlns:a16="http://schemas.microsoft.com/office/drawing/2014/main" val="1211059460"/>
                    </a:ext>
                  </a:extLst>
                </a:gridCol>
                <a:gridCol w="1294070">
                  <a:extLst>
                    <a:ext uri="{9D8B030D-6E8A-4147-A177-3AD203B41FA5}">
                      <a16:colId xmlns:a16="http://schemas.microsoft.com/office/drawing/2014/main" val="3116039012"/>
                    </a:ext>
                  </a:extLst>
                </a:gridCol>
                <a:gridCol w="1376940">
                  <a:extLst>
                    <a:ext uri="{9D8B030D-6E8A-4147-A177-3AD203B41FA5}">
                      <a16:colId xmlns:a16="http://schemas.microsoft.com/office/drawing/2014/main" val="3222278487"/>
                    </a:ext>
                  </a:extLst>
                </a:gridCol>
                <a:gridCol w="1163052">
                  <a:extLst>
                    <a:ext uri="{9D8B030D-6E8A-4147-A177-3AD203B41FA5}">
                      <a16:colId xmlns:a16="http://schemas.microsoft.com/office/drawing/2014/main" val="3910129970"/>
                    </a:ext>
                  </a:extLst>
                </a:gridCol>
              </a:tblGrid>
              <a:tr h="56360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Cloud: Azure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Heavy Edge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Light Edge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2000" b="1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2872702"/>
                  </a:ext>
                </a:extLst>
              </a:tr>
              <a:tr h="116743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An Azure  host that spans from CPU to GPU and  FPGA VMs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 server with slots to insert CPUs, GPUs, and FPGAs or a X64 or ARM system that needs to be plugged in to work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 Sensor with a SOC (ARM CPU, NNA, MCU) and memory that can operate on batteries</a:t>
                      </a:r>
                      <a:endParaRPr lang="en-US" sz="1800" b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8104979"/>
                  </a:ext>
                </a:extLst>
              </a:tr>
              <a:tr h="53640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Example</a:t>
                      </a:r>
                    </a:p>
                  </a:txBody>
                  <a:tcPr marL="67043" marR="67043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DSVM / ACI / AKS / Batch AI 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 </a:t>
                      </a:r>
                      <a:r>
                        <a:rPr lang="en-US" sz="1100" b="0" err="1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DataBox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 Edge</a:t>
                      </a:r>
                    </a:p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 HPE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 panose="02020603050405020304" pitchFamily="18" charset="0"/>
                        <a:cs typeface="Times New Roman"/>
                      </a:endParaRPr>
                    </a:p>
                    <a:p>
                      <a:pPr marL="171450" marR="0" indent="-171450" algn="l">
                        <a:spcBef>
                          <a:spcPts val="20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Azure Stack</a:t>
                      </a: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DataBox Edge</a:t>
                      </a: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>
                          <a:solidFill>
                            <a:schemeClr val="tx1"/>
                          </a:solidFill>
                        </a:rPr>
                        <a:t>Industrial PC</a:t>
                      </a: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-Video Gateway</a:t>
                      </a:r>
                    </a:p>
                    <a:p>
                      <a:pPr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-DVR</a:t>
                      </a:r>
                    </a:p>
                  </a:txBody>
                  <a:tcPr marL="89391" marR="89391" marT="44696" marB="44696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-Mobile Phones</a:t>
                      </a:r>
                    </a:p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-VAIDK</a:t>
                      </a: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-Mobile Phones</a:t>
                      </a:r>
                    </a:p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Times New Roman" panose="02020603050405020304" pitchFamily="18" charset="0"/>
                          <a:cs typeface="Times New Roman"/>
                        </a:rPr>
                        <a:t>-IP Cameras</a:t>
                      </a: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-Azure Sphere </a:t>
                      </a:r>
                    </a:p>
                    <a:p>
                      <a:pPr>
                        <a:buNone/>
                      </a:pPr>
                      <a:r>
                        <a:rPr lang="en-US" sz="1100" dirty="0"/>
                        <a:t>- Appliances</a:t>
                      </a: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3717679"/>
                  </a:ext>
                </a:extLst>
              </a:tr>
              <a:tr h="61457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What runs model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CPU,GPU or FPGA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CPU,GPU or FPGA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CPU, GPU</a:t>
                      </a: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x64 CPU 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Multi-ARM CPU</a:t>
                      </a:r>
                      <a:endParaRPr lang="en-US" sz="18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>
                          <a:effectLst/>
                        </a:rPr>
                        <a:t>Hw</a:t>
                      </a:r>
                      <a:r>
                        <a:rPr lang="en-US" sz="1100">
                          <a:effectLst/>
                        </a:rPr>
                        <a:t> accelerated NNA</a:t>
                      </a:r>
                      <a:endParaRPr lang="en-US" sz="1100" b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CPU/GPU</a:t>
                      </a:r>
                      <a:endParaRPr lang="en-US" sz="1100" b="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MCU</a:t>
                      </a:r>
                      <a:endParaRPr lang="en-US" sz="1100" b="0" dirty="0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043" marR="67043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4193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D6AAB3-C93D-9947-8517-9617DB6D4ED1}"/>
              </a:ext>
            </a:extLst>
          </p:cNvPr>
          <p:cNvSpPr txBox="1"/>
          <p:nvPr/>
        </p:nvSpPr>
        <p:spPr>
          <a:xfrm>
            <a:off x="11212610" y="3782601"/>
            <a:ext cx="46006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Sensors</a:t>
            </a:r>
          </a:p>
        </p:txBody>
      </p:sp>
      <p:sp>
        <p:nvSpPr>
          <p:cNvPr id="8" name="signal">
            <a:extLst>
              <a:ext uri="{FF2B5EF4-FFF2-40B4-BE49-F238E27FC236}">
                <a16:creationId xmlns:a16="http://schemas.microsoft.com/office/drawing/2014/main" id="{832F5847-0166-6D43-AC92-A0697C535B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94621" y="3589382"/>
            <a:ext cx="84297" cy="96114"/>
          </a:xfrm>
          <a:custGeom>
            <a:avLst/>
            <a:gdLst>
              <a:gd name="T0" fmla="*/ 105 w 296"/>
              <a:gd name="T1" fmla="*/ 225 h 337"/>
              <a:gd name="T2" fmla="*/ 148 w 296"/>
              <a:gd name="T3" fmla="*/ 182 h 337"/>
              <a:gd name="T4" fmla="*/ 190 w 296"/>
              <a:gd name="T5" fmla="*/ 225 h 337"/>
              <a:gd name="T6" fmla="*/ 148 w 296"/>
              <a:gd name="T7" fmla="*/ 267 h 337"/>
              <a:gd name="T8" fmla="*/ 105 w 296"/>
              <a:gd name="T9" fmla="*/ 225 h 337"/>
              <a:gd name="T10" fmla="*/ 148 w 296"/>
              <a:gd name="T11" fmla="*/ 267 h 337"/>
              <a:gd name="T12" fmla="*/ 148 w 296"/>
              <a:gd name="T13" fmla="*/ 337 h 337"/>
              <a:gd name="T14" fmla="*/ 296 w 296"/>
              <a:gd name="T15" fmla="*/ 61 h 337"/>
              <a:gd name="T16" fmla="*/ 148 w 296"/>
              <a:gd name="T17" fmla="*/ 0 h 337"/>
              <a:gd name="T18" fmla="*/ 0 w 296"/>
              <a:gd name="T19" fmla="*/ 62 h 337"/>
              <a:gd name="T20" fmla="*/ 255 w 296"/>
              <a:gd name="T21" fmla="*/ 104 h 337"/>
              <a:gd name="T22" fmla="*/ 149 w 296"/>
              <a:gd name="T23" fmla="*/ 60 h 337"/>
              <a:gd name="T24" fmla="*/ 41 w 296"/>
              <a:gd name="T25" fmla="*/ 105 h 337"/>
              <a:gd name="T26" fmla="*/ 208 w 296"/>
              <a:gd name="T27" fmla="*/ 150 h 337"/>
              <a:gd name="T28" fmla="*/ 148 w 296"/>
              <a:gd name="T29" fmla="*/ 125 h 337"/>
              <a:gd name="T30" fmla="*/ 88 w 296"/>
              <a:gd name="T31" fmla="*/ 149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6" h="337">
                <a:moveTo>
                  <a:pt x="105" y="225"/>
                </a:moveTo>
                <a:cubicBezTo>
                  <a:pt x="105" y="201"/>
                  <a:pt x="124" y="182"/>
                  <a:pt x="148" y="182"/>
                </a:cubicBezTo>
                <a:cubicBezTo>
                  <a:pt x="171" y="182"/>
                  <a:pt x="190" y="201"/>
                  <a:pt x="190" y="225"/>
                </a:cubicBezTo>
                <a:cubicBezTo>
                  <a:pt x="190" y="248"/>
                  <a:pt x="171" y="267"/>
                  <a:pt x="148" y="267"/>
                </a:cubicBezTo>
                <a:cubicBezTo>
                  <a:pt x="124" y="267"/>
                  <a:pt x="105" y="248"/>
                  <a:pt x="105" y="225"/>
                </a:cubicBezTo>
                <a:close/>
                <a:moveTo>
                  <a:pt x="148" y="267"/>
                </a:moveTo>
                <a:cubicBezTo>
                  <a:pt x="148" y="337"/>
                  <a:pt x="148" y="337"/>
                  <a:pt x="148" y="337"/>
                </a:cubicBezTo>
                <a:moveTo>
                  <a:pt x="296" y="61"/>
                </a:moveTo>
                <a:cubicBezTo>
                  <a:pt x="258" y="23"/>
                  <a:pt x="206" y="0"/>
                  <a:pt x="148" y="0"/>
                </a:cubicBezTo>
                <a:cubicBezTo>
                  <a:pt x="90" y="0"/>
                  <a:pt x="38" y="24"/>
                  <a:pt x="0" y="62"/>
                </a:cubicBezTo>
                <a:moveTo>
                  <a:pt x="255" y="104"/>
                </a:moveTo>
                <a:cubicBezTo>
                  <a:pt x="228" y="77"/>
                  <a:pt x="190" y="60"/>
                  <a:pt x="149" y="60"/>
                </a:cubicBezTo>
                <a:cubicBezTo>
                  <a:pt x="106" y="60"/>
                  <a:pt x="68" y="77"/>
                  <a:pt x="41" y="105"/>
                </a:cubicBezTo>
                <a:moveTo>
                  <a:pt x="208" y="150"/>
                </a:moveTo>
                <a:cubicBezTo>
                  <a:pt x="192" y="134"/>
                  <a:pt x="171" y="125"/>
                  <a:pt x="148" y="125"/>
                </a:cubicBezTo>
                <a:cubicBezTo>
                  <a:pt x="124" y="125"/>
                  <a:pt x="103" y="134"/>
                  <a:pt x="88" y="149"/>
                </a:cubicBezTo>
              </a:path>
            </a:pathLst>
          </a:custGeom>
          <a:noFill/>
          <a:ln w="12700" cap="flat">
            <a:solidFill>
              <a:schemeClr val="tx1">
                <a:lumMod val="90000"/>
                <a:lumOff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807" tIns="23904" rIns="47807" bIns="239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4FA71-5B04-D945-8BE1-463E06DF51B6}"/>
              </a:ext>
            </a:extLst>
          </p:cNvPr>
          <p:cNvSpPr txBox="1"/>
          <p:nvPr/>
        </p:nvSpPr>
        <p:spPr>
          <a:xfrm>
            <a:off x="8442147" y="3772262"/>
            <a:ext cx="17007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Sensors + Ambient AI</a:t>
            </a:r>
          </a:p>
        </p:txBody>
      </p:sp>
      <p:sp>
        <p:nvSpPr>
          <p:cNvPr id="10" name="camera">
            <a:extLst>
              <a:ext uri="{FF2B5EF4-FFF2-40B4-BE49-F238E27FC236}">
                <a16:creationId xmlns:a16="http://schemas.microsoft.com/office/drawing/2014/main" id="{E16619A7-FF8C-DC40-8014-F1C9E1BDEA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398085" y="3582182"/>
            <a:ext cx="112414" cy="89837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2700" cap="flat">
            <a:solidFill>
              <a:schemeClr val="tx1">
                <a:lumMod val="90000"/>
                <a:lumOff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807" tIns="23904" rIns="47807" bIns="239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" name="microphone_2">
            <a:extLst>
              <a:ext uri="{FF2B5EF4-FFF2-40B4-BE49-F238E27FC236}">
                <a16:creationId xmlns:a16="http://schemas.microsoft.com/office/drawing/2014/main" id="{9A559046-6F59-B140-B10E-A12809AA2C6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52925" y="3570423"/>
            <a:ext cx="67260" cy="113354"/>
          </a:xfrm>
          <a:custGeom>
            <a:avLst/>
            <a:gdLst>
              <a:gd name="T0" fmla="*/ 150 w 197"/>
              <a:gd name="T1" fmla="*/ 179 h 333"/>
              <a:gd name="T2" fmla="*/ 99 w 197"/>
              <a:gd name="T3" fmla="*/ 230 h 333"/>
              <a:gd name="T4" fmla="*/ 48 w 197"/>
              <a:gd name="T5" fmla="*/ 179 h 333"/>
              <a:gd name="T6" fmla="*/ 48 w 197"/>
              <a:gd name="T7" fmla="*/ 51 h 333"/>
              <a:gd name="T8" fmla="*/ 99 w 197"/>
              <a:gd name="T9" fmla="*/ 0 h 333"/>
              <a:gd name="T10" fmla="*/ 150 w 197"/>
              <a:gd name="T11" fmla="*/ 51 h 333"/>
              <a:gd name="T12" fmla="*/ 150 w 197"/>
              <a:gd name="T13" fmla="*/ 179 h 333"/>
              <a:gd name="T14" fmla="*/ 0 w 197"/>
              <a:gd name="T15" fmla="*/ 182 h 333"/>
              <a:gd name="T16" fmla="*/ 99 w 197"/>
              <a:gd name="T17" fmla="*/ 280 h 333"/>
              <a:gd name="T18" fmla="*/ 197 w 197"/>
              <a:gd name="T19" fmla="*/ 182 h 333"/>
              <a:gd name="T20" fmla="*/ 99 w 197"/>
              <a:gd name="T21" fmla="*/ 280 h 333"/>
              <a:gd name="T22" fmla="*/ 99 w 197"/>
              <a:gd name="T23" fmla="*/ 333 h 333"/>
              <a:gd name="T24" fmla="*/ 44 w 197"/>
              <a:gd name="T25" fmla="*/ 333 h 333"/>
              <a:gd name="T26" fmla="*/ 158 w 197"/>
              <a:gd name="T27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7" h="333">
                <a:moveTo>
                  <a:pt x="150" y="179"/>
                </a:moveTo>
                <a:cubicBezTo>
                  <a:pt x="150" y="207"/>
                  <a:pt x="127" y="230"/>
                  <a:pt x="99" y="230"/>
                </a:cubicBezTo>
                <a:cubicBezTo>
                  <a:pt x="71" y="230"/>
                  <a:pt x="48" y="207"/>
                  <a:pt x="48" y="179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23"/>
                  <a:pt x="71" y="0"/>
                  <a:pt x="99" y="0"/>
                </a:cubicBezTo>
                <a:cubicBezTo>
                  <a:pt x="127" y="0"/>
                  <a:pt x="150" y="23"/>
                  <a:pt x="150" y="51"/>
                </a:cubicBezTo>
                <a:lnTo>
                  <a:pt x="150" y="179"/>
                </a:lnTo>
                <a:close/>
                <a:moveTo>
                  <a:pt x="0" y="182"/>
                </a:moveTo>
                <a:cubicBezTo>
                  <a:pt x="0" y="236"/>
                  <a:pt x="44" y="280"/>
                  <a:pt x="99" y="280"/>
                </a:cubicBezTo>
                <a:cubicBezTo>
                  <a:pt x="153" y="280"/>
                  <a:pt x="197" y="236"/>
                  <a:pt x="197" y="182"/>
                </a:cubicBezTo>
                <a:moveTo>
                  <a:pt x="99" y="280"/>
                </a:moveTo>
                <a:cubicBezTo>
                  <a:pt x="99" y="333"/>
                  <a:pt x="99" y="333"/>
                  <a:pt x="99" y="333"/>
                </a:cubicBezTo>
                <a:moveTo>
                  <a:pt x="44" y="333"/>
                </a:moveTo>
                <a:cubicBezTo>
                  <a:pt x="158" y="333"/>
                  <a:pt x="158" y="333"/>
                  <a:pt x="158" y="333"/>
                </a:cubicBezTo>
              </a:path>
            </a:pathLst>
          </a:custGeom>
          <a:noFill/>
          <a:ln w="12700" cap="flat">
            <a:solidFill>
              <a:schemeClr val="tx1">
                <a:lumMod val="90000"/>
                <a:lumOff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807" tIns="23904" rIns="47807" bIns="239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6D2D491-BF75-5843-B254-ECA3724D6880}"/>
              </a:ext>
            </a:extLst>
          </p:cNvPr>
          <p:cNvSpPr>
            <a:spLocks noEditPoints="1"/>
          </p:cNvSpPr>
          <p:nvPr/>
        </p:nvSpPr>
        <p:spPr bwMode="auto">
          <a:xfrm>
            <a:off x="9098814" y="3570423"/>
            <a:ext cx="70710" cy="113354"/>
          </a:xfrm>
          <a:custGeom>
            <a:avLst/>
            <a:gdLst>
              <a:gd name="T0" fmla="*/ 12 w 47"/>
              <a:gd name="T1" fmla="*/ 34 h 77"/>
              <a:gd name="T2" fmla="*/ 0 w 47"/>
              <a:gd name="T3" fmla="*/ 18 h 77"/>
              <a:gd name="T4" fmla="*/ 18 w 47"/>
              <a:gd name="T5" fmla="*/ 0 h 77"/>
              <a:gd name="T6" fmla="*/ 35 w 47"/>
              <a:gd name="T7" fmla="*/ 18 h 77"/>
              <a:gd name="T8" fmla="*/ 23 w 47"/>
              <a:gd name="T9" fmla="*/ 34 h 77"/>
              <a:gd name="T10" fmla="*/ 23 w 47"/>
              <a:gd name="T11" fmla="*/ 40 h 77"/>
              <a:gd name="T12" fmla="*/ 23 w 47"/>
              <a:gd name="T13" fmla="*/ 18 h 77"/>
              <a:gd name="T14" fmla="*/ 18 w 47"/>
              <a:gd name="T15" fmla="*/ 12 h 77"/>
              <a:gd name="T16" fmla="*/ 18 w 47"/>
              <a:gd name="T17" fmla="*/ 12 h 77"/>
              <a:gd name="T18" fmla="*/ 12 w 47"/>
              <a:gd name="T19" fmla="*/ 18 h 77"/>
              <a:gd name="T20" fmla="*/ 12 w 47"/>
              <a:gd name="T21" fmla="*/ 50 h 77"/>
              <a:gd name="T22" fmla="*/ 12 w 47"/>
              <a:gd name="T23" fmla="*/ 40 h 77"/>
              <a:gd name="T24" fmla="*/ 0 w 47"/>
              <a:gd name="T25" fmla="*/ 48 h 77"/>
              <a:gd name="T26" fmla="*/ 0 w 47"/>
              <a:gd name="T27" fmla="*/ 53 h 77"/>
              <a:gd name="T28" fmla="*/ 23 w 47"/>
              <a:gd name="T29" fmla="*/ 77 h 77"/>
              <a:gd name="T30" fmla="*/ 23 w 47"/>
              <a:gd name="T31" fmla="*/ 77 h 77"/>
              <a:gd name="T32" fmla="*/ 47 w 47"/>
              <a:gd name="T33" fmla="*/ 53 h 77"/>
              <a:gd name="T34" fmla="*/ 47 w 47"/>
              <a:gd name="T35" fmla="*/ 46 h 77"/>
              <a:gd name="T36" fmla="*/ 46 w 47"/>
              <a:gd name="T37" fmla="*/ 41 h 77"/>
              <a:gd name="T38" fmla="*/ 41 w 47"/>
              <a:gd name="T39" fmla="*/ 37 h 77"/>
              <a:gd name="T40" fmla="*/ 27 w 47"/>
              <a:gd name="T41" fmla="*/ 33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" h="77">
                <a:moveTo>
                  <a:pt x="12" y="34"/>
                </a:moveTo>
                <a:cubicBezTo>
                  <a:pt x="5" y="32"/>
                  <a:pt x="0" y="25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7" y="0"/>
                  <a:pt x="35" y="8"/>
                  <a:pt x="35" y="18"/>
                </a:cubicBezTo>
                <a:cubicBezTo>
                  <a:pt x="35" y="25"/>
                  <a:pt x="30" y="32"/>
                  <a:pt x="23" y="34"/>
                </a:cubicBezTo>
                <a:moveTo>
                  <a:pt x="23" y="40"/>
                </a:moveTo>
                <a:cubicBezTo>
                  <a:pt x="23" y="18"/>
                  <a:pt x="23" y="18"/>
                  <a:pt x="23" y="18"/>
                </a:cubicBezTo>
                <a:cubicBezTo>
                  <a:pt x="23" y="14"/>
                  <a:pt x="21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4" y="12"/>
                  <a:pt x="12" y="14"/>
                  <a:pt x="12" y="18"/>
                </a:cubicBezTo>
                <a:cubicBezTo>
                  <a:pt x="12" y="50"/>
                  <a:pt x="12" y="50"/>
                  <a:pt x="12" y="50"/>
                </a:cubicBezTo>
                <a:moveTo>
                  <a:pt x="12" y="40"/>
                </a:moveTo>
                <a:cubicBezTo>
                  <a:pt x="1" y="40"/>
                  <a:pt x="0" y="48"/>
                  <a:pt x="0" y="48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6"/>
                  <a:pt x="10" y="77"/>
                  <a:pt x="23" y="77"/>
                </a:cubicBezTo>
                <a:cubicBezTo>
                  <a:pt x="23" y="77"/>
                  <a:pt x="23" y="77"/>
                  <a:pt x="23" y="77"/>
                </a:cubicBezTo>
                <a:cubicBezTo>
                  <a:pt x="37" y="77"/>
                  <a:pt x="47" y="66"/>
                  <a:pt x="47" y="53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2"/>
                  <a:pt x="46" y="41"/>
                </a:cubicBezTo>
                <a:cubicBezTo>
                  <a:pt x="44" y="38"/>
                  <a:pt x="41" y="37"/>
                  <a:pt x="41" y="37"/>
                </a:cubicBezTo>
                <a:cubicBezTo>
                  <a:pt x="27" y="33"/>
                  <a:pt x="27" y="33"/>
                  <a:pt x="27" y="33"/>
                </a:cubicBezTo>
              </a:path>
            </a:pathLst>
          </a:custGeom>
          <a:noFill/>
          <a:ln w="12700" cap="flat">
            <a:solidFill>
              <a:schemeClr val="tx1">
                <a:lumMod val="90000"/>
                <a:lumOff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807" tIns="23904" rIns="47807" bIns="239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10D7E-E891-954B-BED3-5346EF545B93}"/>
              </a:ext>
            </a:extLst>
          </p:cNvPr>
          <p:cNvSpPr txBox="1"/>
          <p:nvPr/>
        </p:nvSpPr>
        <p:spPr>
          <a:xfrm>
            <a:off x="5068460" y="3772262"/>
            <a:ext cx="151804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PC class devices</a:t>
            </a:r>
          </a:p>
        </p:txBody>
      </p:sp>
      <p:sp>
        <p:nvSpPr>
          <p:cNvPr id="14" name="Devices3_EA6C" title="Icon of a cellphone in front of a monitor">
            <a:extLst>
              <a:ext uri="{FF2B5EF4-FFF2-40B4-BE49-F238E27FC236}">
                <a16:creationId xmlns:a16="http://schemas.microsoft.com/office/drawing/2014/main" id="{CB56AADF-96E8-BA41-8040-606F3F35F41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76219" y="3579043"/>
            <a:ext cx="138738" cy="96115"/>
          </a:xfrm>
          <a:custGeom>
            <a:avLst/>
            <a:gdLst>
              <a:gd name="T0" fmla="*/ 1320 w 5719"/>
              <a:gd name="T1" fmla="*/ 3962 h 3962"/>
              <a:gd name="T2" fmla="*/ 0 w 5719"/>
              <a:gd name="T3" fmla="*/ 3962 h 3962"/>
              <a:gd name="T4" fmla="*/ 0 w 5719"/>
              <a:gd name="T5" fmla="*/ 1761 h 3962"/>
              <a:gd name="T6" fmla="*/ 1320 w 5719"/>
              <a:gd name="T7" fmla="*/ 1761 h 3962"/>
              <a:gd name="T8" fmla="*/ 1320 w 5719"/>
              <a:gd name="T9" fmla="*/ 3962 h 3962"/>
              <a:gd name="T10" fmla="*/ 1320 w 5719"/>
              <a:gd name="T11" fmla="*/ 3081 h 3962"/>
              <a:gd name="T12" fmla="*/ 5719 w 5719"/>
              <a:gd name="T13" fmla="*/ 3081 h 3962"/>
              <a:gd name="T14" fmla="*/ 5719 w 5719"/>
              <a:gd name="T15" fmla="*/ 0 h 3962"/>
              <a:gd name="T16" fmla="*/ 440 w 5719"/>
              <a:gd name="T17" fmla="*/ 0 h 3962"/>
              <a:gd name="T18" fmla="*/ 440 w 5719"/>
              <a:gd name="T19" fmla="*/ 1761 h 3962"/>
              <a:gd name="T20" fmla="*/ 3080 w 5719"/>
              <a:gd name="T21" fmla="*/ 3962 h 3962"/>
              <a:gd name="T22" fmla="*/ 3080 w 5719"/>
              <a:gd name="T23" fmla="*/ 3081 h 3962"/>
              <a:gd name="T24" fmla="*/ 4180 w 5719"/>
              <a:gd name="T25" fmla="*/ 3962 h 3962"/>
              <a:gd name="T26" fmla="*/ 1980 w 5719"/>
              <a:gd name="T27" fmla="*/ 3962 h 3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19" h="3962">
                <a:moveTo>
                  <a:pt x="1320" y="3962"/>
                </a:moveTo>
                <a:lnTo>
                  <a:pt x="0" y="3962"/>
                </a:lnTo>
                <a:lnTo>
                  <a:pt x="0" y="1761"/>
                </a:lnTo>
                <a:lnTo>
                  <a:pt x="1320" y="1761"/>
                </a:lnTo>
                <a:lnTo>
                  <a:pt x="1320" y="3962"/>
                </a:lnTo>
                <a:moveTo>
                  <a:pt x="1320" y="3081"/>
                </a:moveTo>
                <a:lnTo>
                  <a:pt x="5719" y="3081"/>
                </a:lnTo>
                <a:lnTo>
                  <a:pt x="5719" y="0"/>
                </a:lnTo>
                <a:lnTo>
                  <a:pt x="440" y="0"/>
                </a:lnTo>
                <a:lnTo>
                  <a:pt x="440" y="1761"/>
                </a:lnTo>
                <a:moveTo>
                  <a:pt x="3080" y="3962"/>
                </a:moveTo>
                <a:lnTo>
                  <a:pt x="3080" y="3081"/>
                </a:lnTo>
                <a:moveTo>
                  <a:pt x="4180" y="3962"/>
                </a:moveTo>
                <a:lnTo>
                  <a:pt x="1980" y="3962"/>
                </a:lnTo>
              </a:path>
            </a:pathLst>
          </a:custGeom>
          <a:noFill/>
          <a:ln w="12700" cap="flat">
            <a:solidFill>
              <a:schemeClr val="tx1">
                <a:lumMod val="90000"/>
                <a:lumOff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7807" tIns="23904" rIns="47807" bIns="2390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" name="tablet">
            <a:extLst>
              <a:ext uri="{FF2B5EF4-FFF2-40B4-BE49-F238E27FC236}">
                <a16:creationId xmlns:a16="http://schemas.microsoft.com/office/drawing/2014/main" id="{70B6B122-F124-5949-9ED6-7595A9942E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14428" y="3573724"/>
            <a:ext cx="116804" cy="106752"/>
          </a:xfrm>
          <a:custGeom>
            <a:avLst/>
            <a:gdLst>
              <a:gd name="T0" fmla="*/ 241 w 338"/>
              <a:gd name="T1" fmla="*/ 199 h 309"/>
              <a:gd name="T2" fmla="*/ 301 w 338"/>
              <a:gd name="T3" fmla="*/ 204 h 309"/>
              <a:gd name="T4" fmla="*/ 317 w 338"/>
              <a:gd name="T5" fmla="*/ 220 h 309"/>
              <a:gd name="T6" fmla="*/ 317 w 338"/>
              <a:gd name="T7" fmla="*/ 293 h 309"/>
              <a:gd name="T8" fmla="*/ 301 w 338"/>
              <a:gd name="T9" fmla="*/ 309 h 309"/>
              <a:gd name="T10" fmla="*/ 224 w 338"/>
              <a:gd name="T11" fmla="*/ 307 h 309"/>
              <a:gd name="T12" fmla="*/ 204 w 338"/>
              <a:gd name="T13" fmla="*/ 294 h 309"/>
              <a:gd name="T14" fmla="*/ 169 w 338"/>
              <a:gd name="T15" fmla="*/ 256 h 309"/>
              <a:gd name="T16" fmla="*/ 169 w 338"/>
              <a:gd name="T17" fmla="*/ 233 h 309"/>
              <a:gd name="T18" fmla="*/ 191 w 338"/>
              <a:gd name="T19" fmla="*/ 233 h 309"/>
              <a:gd name="T20" fmla="*/ 209 w 338"/>
              <a:gd name="T21" fmla="*/ 252 h 309"/>
              <a:gd name="T22" fmla="*/ 209 w 338"/>
              <a:gd name="T23" fmla="*/ 155 h 309"/>
              <a:gd name="T24" fmla="*/ 224 w 338"/>
              <a:gd name="T25" fmla="*/ 139 h 309"/>
              <a:gd name="T26" fmla="*/ 240 w 338"/>
              <a:gd name="T27" fmla="*/ 155 h 309"/>
              <a:gd name="T28" fmla="*/ 241 w 338"/>
              <a:gd name="T29" fmla="*/ 199 h 309"/>
              <a:gd name="T30" fmla="*/ 170 w 338"/>
              <a:gd name="T31" fmla="*/ 256 h 309"/>
              <a:gd name="T32" fmla="*/ 170 w 338"/>
              <a:gd name="T33" fmla="*/ 256 h 309"/>
              <a:gd name="T34" fmla="*/ 317 w 338"/>
              <a:gd name="T35" fmla="*/ 249 h 309"/>
              <a:gd name="T36" fmla="*/ 338 w 338"/>
              <a:gd name="T37" fmla="*/ 249 h 309"/>
              <a:gd name="T38" fmla="*/ 338 w 338"/>
              <a:gd name="T39" fmla="*/ 0 h 309"/>
              <a:gd name="T40" fmla="*/ 0 w 338"/>
              <a:gd name="T41" fmla="*/ 0 h 309"/>
              <a:gd name="T42" fmla="*/ 0 w 338"/>
              <a:gd name="T43" fmla="*/ 249 h 309"/>
              <a:gd name="T44" fmla="*/ 165 w 338"/>
              <a:gd name="T45" fmla="*/ 249 h 309"/>
              <a:gd name="T46" fmla="*/ 157 w 338"/>
              <a:gd name="T47" fmla="*/ 204 h 309"/>
              <a:gd name="T48" fmla="*/ 179 w 338"/>
              <a:gd name="T49" fmla="*/ 204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8" h="309">
                <a:moveTo>
                  <a:pt x="241" y="199"/>
                </a:moveTo>
                <a:cubicBezTo>
                  <a:pt x="301" y="204"/>
                  <a:pt x="301" y="204"/>
                  <a:pt x="301" y="204"/>
                </a:cubicBezTo>
                <a:cubicBezTo>
                  <a:pt x="310" y="204"/>
                  <a:pt x="317" y="211"/>
                  <a:pt x="317" y="220"/>
                </a:cubicBezTo>
                <a:cubicBezTo>
                  <a:pt x="317" y="293"/>
                  <a:pt x="317" y="293"/>
                  <a:pt x="317" y="293"/>
                </a:cubicBezTo>
                <a:cubicBezTo>
                  <a:pt x="317" y="302"/>
                  <a:pt x="310" y="309"/>
                  <a:pt x="301" y="309"/>
                </a:cubicBezTo>
                <a:cubicBezTo>
                  <a:pt x="224" y="307"/>
                  <a:pt x="224" y="307"/>
                  <a:pt x="224" y="307"/>
                </a:cubicBezTo>
                <a:cubicBezTo>
                  <a:pt x="216" y="307"/>
                  <a:pt x="209" y="302"/>
                  <a:pt x="204" y="294"/>
                </a:cubicBezTo>
                <a:cubicBezTo>
                  <a:pt x="169" y="256"/>
                  <a:pt x="169" y="256"/>
                  <a:pt x="169" y="256"/>
                </a:cubicBezTo>
                <a:cubicBezTo>
                  <a:pt x="163" y="250"/>
                  <a:pt x="163" y="240"/>
                  <a:pt x="169" y="233"/>
                </a:cubicBezTo>
                <a:cubicBezTo>
                  <a:pt x="175" y="227"/>
                  <a:pt x="185" y="227"/>
                  <a:pt x="191" y="233"/>
                </a:cubicBezTo>
                <a:cubicBezTo>
                  <a:pt x="209" y="252"/>
                  <a:pt x="209" y="252"/>
                  <a:pt x="209" y="252"/>
                </a:cubicBezTo>
                <a:cubicBezTo>
                  <a:pt x="209" y="155"/>
                  <a:pt x="209" y="155"/>
                  <a:pt x="209" y="155"/>
                </a:cubicBezTo>
                <a:cubicBezTo>
                  <a:pt x="209" y="146"/>
                  <a:pt x="216" y="139"/>
                  <a:pt x="224" y="139"/>
                </a:cubicBezTo>
                <a:cubicBezTo>
                  <a:pt x="233" y="139"/>
                  <a:pt x="240" y="146"/>
                  <a:pt x="240" y="155"/>
                </a:cubicBezTo>
                <a:lnTo>
                  <a:pt x="241" y="199"/>
                </a:lnTo>
                <a:close/>
                <a:moveTo>
                  <a:pt x="170" y="256"/>
                </a:moveTo>
                <a:cubicBezTo>
                  <a:pt x="170" y="256"/>
                  <a:pt x="170" y="256"/>
                  <a:pt x="170" y="256"/>
                </a:cubicBezTo>
                <a:moveTo>
                  <a:pt x="317" y="249"/>
                </a:moveTo>
                <a:cubicBezTo>
                  <a:pt x="338" y="249"/>
                  <a:pt x="338" y="249"/>
                  <a:pt x="338" y="249"/>
                </a:cubicBezTo>
                <a:cubicBezTo>
                  <a:pt x="338" y="0"/>
                  <a:pt x="338" y="0"/>
                  <a:pt x="3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9"/>
                  <a:pt x="0" y="249"/>
                  <a:pt x="0" y="249"/>
                </a:cubicBezTo>
                <a:cubicBezTo>
                  <a:pt x="165" y="249"/>
                  <a:pt x="165" y="249"/>
                  <a:pt x="165" y="249"/>
                </a:cubicBezTo>
                <a:moveTo>
                  <a:pt x="157" y="204"/>
                </a:moveTo>
                <a:cubicBezTo>
                  <a:pt x="179" y="204"/>
                  <a:pt x="179" y="204"/>
                  <a:pt x="179" y="204"/>
                </a:cubicBezTo>
              </a:path>
            </a:pathLst>
          </a:custGeom>
          <a:noFill/>
          <a:ln w="12700" cap="flat">
            <a:solidFill>
              <a:srgbClr val="52525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766" tIns="24383" rIns="48766" bIns="2438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B92A14-ED4D-8440-A205-CF57F7836404}"/>
              </a:ext>
            </a:extLst>
          </p:cNvPr>
          <p:cNvSpPr txBox="1"/>
          <p:nvPr/>
        </p:nvSpPr>
        <p:spPr>
          <a:xfrm>
            <a:off x="4299146" y="3825984"/>
            <a:ext cx="43762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</a:p>
        </p:txBody>
      </p:sp>
      <p:sp>
        <p:nvSpPr>
          <p:cNvPr id="17" name="server">
            <a:extLst>
              <a:ext uri="{FF2B5EF4-FFF2-40B4-BE49-F238E27FC236}">
                <a16:creationId xmlns:a16="http://schemas.microsoft.com/office/drawing/2014/main" id="{766CE9D4-B839-2143-ADB3-F17651F9BB9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75578" y="3589382"/>
            <a:ext cx="96602" cy="182880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2700" cap="flat">
            <a:solidFill>
              <a:srgbClr val="52525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766" tIns="24383" rIns="48766" bIns="2438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CA09E-9C7C-7B41-BA94-0665CB202EB4}"/>
              </a:ext>
            </a:extLst>
          </p:cNvPr>
          <p:cNvSpPr txBox="1"/>
          <p:nvPr/>
        </p:nvSpPr>
        <p:spPr>
          <a:xfrm>
            <a:off x="7309380" y="3782942"/>
            <a:ext cx="51937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Gateway</a:t>
            </a:r>
          </a:p>
        </p:txBody>
      </p:sp>
      <p:sp>
        <p:nvSpPr>
          <p:cNvPr id="19" name="globe_2">
            <a:extLst>
              <a:ext uri="{FF2B5EF4-FFF2-40B4-BE49-F238E27FC236}">
                <a16:creationId xmlns:a16="http://schemas.microsoft.com/office/drawing/2014/main" id="{89791B5C-42ED-A84C-ACEA-894434D277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22846" y="3592060"/>
            <a:ext cx="91440" cy="9144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2700" cap="flat">
            <a:solidFill>
              <a:srgbClr val="52525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766" tIns="24383" rIns="48766" bIns="2438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0E5139-9828-024C-9EA3-8524E5F7CCB0}"/>
              </a:ext>
            </a:extLst>
          </p:cNvPr>
          <p:cNvSpPr txBox="1"/>
          <p:nvPr/>
        </p:nvSpPr>
        <p:spPr>
          <a:xfrm>
            <a:off x="2799903" y="3637402"/>
            <a:ext cx="1017907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Cloud Consistent</a:t>
            </a:r>
          </a:p>
          <a:p>
            <a:pPr marL="0" marR="0" lvl="0" indent="0" algn="ctr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/>
              </a:rPr>
              <a:t> Hybrid Server</a:t>
            </a:r>
          </a:p>
        </p:txBody>
      </p:sp>
      <p:sp>
        <p:nvSpPr>
          <p:cNvPr id="21" name="server">
            <a:extLst>
              <a:ext uri="{FF2B5EF4-FFF2-40B4-BE49-F238E27FC236}">
                <a16:creationId xmlns:a16="http://schemas.microsoft.com/office/drawing/2014/main" id="{96E577AA-50D3-8E43-9E81-3D909A02FE1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69069" y="3442860"/>
            <a:ext cx="96602" cy="182880"/>
          </a:xfrm>
          <a:custGeom>
            <a:avLst/>
            <a:gdLst>
              <a:gd name="T0" fmla="*/ 131 w 131"/>
              <a:gd name="T1" fmla="*/ 117 h 248"/>
              <a:gd name="T2" fmla="*/ 131 w 131"/>
              <a:gd name="T3" fmla="*/ 248 h 248"/>
              <a:gd name="T4" fmla="*/ 0 w 131"/>
              <a:gd name="T5" fmla="*/ 248 h 248"/>
              <a:gd name="T6" fmla="*/ 0 w 131"/>
              <a:gd name="T7" fmla="*/ 0 h 248"/>
              <a:gd name="T8" fmla="*/ 131 w 131"/>
              <a:gd name="T9" fmla="*/ 0 h 248"/>
              <a:gd name="T10" fmla="*/ 131 w 131"/>
              <a:gd name="T11" fmla="*/ 117 h 248"/>
              <a:gd name="T12" fmla="*/ 28 w 131"/>
              <a:gd name="T13" fmla="*/ 40 h 248"/>
              <a:gd name="T14" fmla="*/ 102 w 131"/>
              <a:gd name="T15" fmla="*/ 40 h 248"/>
              <a:gd name="T16" fmla="*/ 28 w 131"/>
              <a:gd name="T17" fmla="*/ 170 h 248"/>
              <a:gd name="T18" fmla="*/ 102 w 131"/>
              <a:gd name="T19" fmla="*/ 170 h 248"/>
              <a:gd name="T20" fmla="*/ 28 w 131"/>
              <a:gd name="T21" fmla="*/ 207 h 248"/>
              <a:gd name="T22" fmla="*/ 102 w 131"/>
              <a:gd name="T23" fmla="*/ 207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1" h="248">
                <a:moveTo>
                  <a:pt x="131" y="117"/>
                </a:moveTo>
                <a:lnTo>
                  <a:pt x="131" y="248"/>
                </a:lnTo>
                <a:lnTo>
                  <a:pt x="0" y="248"/>
                </a:lnTo>
                <a:lnTo>
                  <a:pt x="0" y="0"/>
                </a:lnTo>
                <a:lnTo>
                  <a:pt x="131" y="0"/>
                </a:lnTo>
                <a:lnTo>
                  <a:pt x="131" y="117"/>
                </a:lnTo>
                <a:moveTo>
                  <a:pt x="28" y="40"/>
                </a:moveTo>
                <a:lnTo>
                  <a:pt x="102" y="40"/>
                </a:lnTo>
                <a:moveTo>
                  <a:pt x="28" y="170"/>
                </a:moveTo>
                <a:lnTo>
                  <a:pt x="102" y="170"/>
                </a:lnTo>
                <a:moveTo>
                  <a:pt x="28" y="207"/>
                </a:moveTo>
                <a:lnTo>
                  <a:pt x="102" y="207"/>
                </a:lnTo>
              </a:path>
            </a:pathLst>
          </a:custGeom>
          <a:noFill/>
          <a:ln w="12700" cap="flat">
            <a:solidFill>
              <a:srgbClr val="52525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766" tIns="24383" rIns="48766" bIns="2438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19">
            <a:extLst>
              <a:ext uri="{FF2B5EF4-FFF2-40B4-BE49-F238E27FC236}">
                <a16:creationId xmlns:a16="http://schemas.microsoft.com/office/drawing/2014/main" id="{37C109E6-67C4-034F-8C3A-9932ED222773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3333321" y="3483868"/>
            <a:ext cx="182974" cy="100865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12700" cap="flat">
            <a:solidFill>
              <a:srgbClr val="52525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8766" tIns="24383" rIns="48766" bIns="2438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760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1032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1162</Words>
  <Application>Microsoft Office PowerPoint</Application>
  <PresentationFormat>Widescreen</PresentationFormat>
  <Paragraphs>194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AI For Good  Building Vision Edge solution with Vision AI Dev kit</vt:lpstr>
      <vt:lpstr>Why Vision AI Dev Kit?</vt:lpstr>
      <vt:lpstr>Vision AI Developer Kit  Hardware Specification </vt:lpstr>
      <vt:lpstr>Understanding the Edge: Heavy Edge vs Light Edge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Vision Edge solution with Vision AI Dev kit</dc:title>
  <dc:creator>Balamurugan Balakreshnan</dc:creator>
  <cp:lastModifiedBy>Balamurugan Balakreshnan</cp:lastModifiedBy>
  <cp:revision>20</cp:revision>
  <dcterms:created xsi:type="dcterms:W3CDTF">2019-09-12T15:04:26Z</dcterms:created>
  <dcterms:modified xsi:type="dcterms:W3CDTF">2019-09-12T16:14:45Z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2019-09-12T15:05:17.4312561Z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757a4023-d490-4b98-8cd1-859bf8e9468f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